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2" r:id="rId2"/>
  </p:sldMasterIdLst>
  <p:notesMasterIdLst>
    <p:notesMasterId r:id="rId15"/>
  </p:notesMasterIdLst>
  <p:handoutMasterIdLst>
    <p:handoutMasterId r:id="rId16"/>
  </p:handoutMasterIdLst>
  <p:sldIdLst>
    <p:sldId id="256" r:id="rId3"/>
    <p:sldId id="338" r:id="rId4"/>
    <p:sldId id="312" r:id="rId5"/>
    <p:sldId id="332" r:id="rId6"/>
    <p:sldId id="330" r:id="rId7"/>
    <p:sldId id="315" r:id="rId8"/>
    <p:sldId id="314" r:id="rId9"/>
    <p:sldId id="339" r:id="rId10"/>
    <p:sldId id="340" r:id="rId11"/>
    <p:sldId id="341" r:id="rId12"/>
    <p:sldId id="343" r:id="rId13"/>
    <p:sldId id="320" r:id="rId14"/>
  </p:sldIdLst>
  <p:sldSz cx="13003213" cy="9752013"/>
  <p:notesSz cx="6797675" cy="992663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chemeClr val="bg1"/>
        </a:solidFill>
        <a:latin typeface="Lucida Grande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chemeClr val="bg1"/>
        </a:solidFill>
        <a:latin typeface="Lucida Grande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chemeClr val="bg1"/>
        </a:solidFill>
        <a:latin typeface="Lucida Grande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chemeClr val="bg1"/>
        </a:solidFill>
        <a:latin typeface="Lucida Grande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chemeClr val="bg1"/>
        </a:solidFill>
        <a:latin typeface="Lucida Grande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bg1"/>
        </a:solidFill>
        <a:latin typeface="Lucida Grande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bg1"/>
        </a:solidFill>
        <a:latin typeface="Lucida Grande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bg1"/>
        </a:solidFill>
        <a:latin typeface="Lucida Grande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bg1"/>
        </a:solidFill>
        <a:latin typeface="Lucida Grande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5839"/>
    <a:srgbClr val="FFE79B"/>
    <a:srgbClr val="EEA49C"/>
    <a:srgbClr val="CCECFF"/>
    <a:srgbClr val="6BA42C"/>
    <a:srgbClr val="C9E7A7"/>
    <a:srgbClr val="EF9511"/>
    <a:srgbClr val="F1750F"/>
    <a:srgbClr val="FFFFFF"/>
    <a:srgbClr val="EEB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79201" autoAdjust="0"/>
  </p:normalViewPr>
  <p:slideViewPr>
    <p:cSldViewPr>
      <p:cViewPr varScale="1">
        <p:scale>
          <a:sx n="89" d="100"/>
          <a:sy n="89" d="100"/>
        </p:scale>
        <p:origin x="2802" y="96"/>
      </p:cViewPr>
      <p:guideLst>
        <p:guide orient="horz" pos="3072"/>
        <p:guide pos="4096"/>
      </p:guideLst>
    </p:cSldViewPr>
  </p:slideViewPr>
  <p:outlineViewPr>
    <p:cViewPr varScale="1">
      <p:scale>
        <a:sx n="170" d="200"/>
        <a:sy n="170" d="200"/>
      </p:scale>
      <p:origin x="0" y="2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 Unicode MS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 Unicode MS" charset="0"/>
              </a:defRPr>
            </a:lvl1pPr>
          </a:lstStyle>
          <a:p>
            <a:pPr>
              <a:defRPr/>
            </a:pPr>
            <a:fld id="{77CE7554-D661-4775-94E9-9E3BC7E3B41B}" type="datetimeFigureOut">
              <a:rPr lang="cs-CZ"/>
              <a:pPr>
                <a:defRPr/>
              </a:pPr>
              <a:t>25.06.2025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 Unicode MS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 Unicode MS" charset="0"/>
              </a:defRPr>
            </a:lvl1pPr>
          </a:lstStyle>
          <a:p>
            <a:pPr>
              <a:defRPr/>
            </a:pPr>
            <a:fld id="{FAB85813-F766-4A11-B98A-5DDC892B1BE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755650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1536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cs-CZ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40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endParaRPr lang="cs-CZ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55650"/>
            <a:ext cx="4960938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6598" y="4714876"/>
            <a:ext cx="5335893" cy="4467225"/>
          </a:xfrm>
          <a:noFill/>
          <a:ln/>
        </p:spPr>
        <p:txBody>
          <a:bodyPr wrap="none" anchor="ctr"/>
          <a:lstStyle/>
          <a:p>
            <a:r>
              <a:rPr lang="cs-CZ" dirty="0"/>
              <a:t>Záleží na konkrétních řešeních</a:t>
            </a:r>
          </a:p>
        </p:txBody>
      </p:sp>
    </p:spTree>
    <p:extLst>
      <p:ext uri="{BB962C8B-B14F-4D97-AF65-F5344CB8AC3E}">
        <p14:creationId xmlns:p14="http://schemas.microsoft.com/office/powerpoint/2010/main" val="2667986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55650"/>
            <a:ext cx="4960938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66598" y="4714876"/>
            <a:ext cx="5335893" cy="4467225"/>
          </a:xfrm>
          <a:noFill/>
          <a:ln/>
        </p:spPr>
        <p:txBody>
          <a:bodyPr wrap="none" anchor="ctr"/>
          <a:lstStyle/>
          <a:p>
            <a:r>
              <a:rPr lang="cs-CZ" dirty="0"/>
              <a:t>Záleží na konkrétních řešeních</a:t>
            </a:r>
          </a:p>
        </p:txBody>
      </p:sp>
    </p:spTree>
    <p:extLst>
      <p:ext uri="{BB962C8B-B14F-4D97-AF65-F5344CB8AC3E}">
        <p14:creationId xmlns:p14="http://schemas.microsoft.com/office/powerpoint/2010/main" val="2437122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6815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4931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8200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77775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98298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9727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2700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r>
              <a:rPr lang="cs-CZ" dirty="0"/>
              <a:t>Záleží na konkrétních řešeních</a:t>
            </a:r>
          </a:p>
        </p:txBody>
      </p:sp>
    </p:spTree>
    <p:extLst>
      <p:ext uri="{BB962C8B-B14F-4D97-AF65-F5344CB8AC3E}">
        <p14:creationId xmlns:p14="http://schemas.microsoft.com/office/powerpoint/2010/main" val="2191764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2525" cy="37226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</p:spPr>
        <p:txBody>
          <a:bodyPr wrap="none" anchor="ctr"/>
          <a:lstStyle/>
          <a:p>
            <a:r>
              <a:rPr lang="cs-CZ" dirty="0"/>
              <a:t>Záleží na konkrétních řešeních</a:t>
            </a:r>
          </a:p>
        </p:txBody>
      </p:sp>
    </p:spTree>
    <p:extLst>
      <p:ext uri="{BB962C8B-B14F-4D97-AF65-F5344CB8AC3E}">
        <p14:creationId xmlns:p14="http://schemas.microsoft.com/office/powerpoint/2010/main" val="501422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74725" y="3028950"/>
            <a:ext cx="11053763" cy="2090738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51038" y="5526088"/>
            <a:ext cx="9101137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/>
              <a:t>Klepnutím lze upravit styl předlohy podnadpisů.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428163" y="388938"/>
            <a:ext cx="2924175" cy="83280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50875" y="388938"/>
            <a:ext cx="8624888" cy="83280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74725" y="3028950"/>
            <a:ext cx="11053763" cy="2090738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51038" y="5526088"/>
            <a:ext cx="9101137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/>
              <a:t>Klepnutím lze upravit styl předlohy podnadpisů.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50875" y="2274888"/>
            <a:ext cx="11701463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27113" y="6265863"/>
            <a:ext cx="11052175" cy="19383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2175" cy="21320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50875" y="2274888"/>
            <a:ext cx="5773738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77013" y="2274888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1463" cy="16256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81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6750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6750" cy="56181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6725" cy="1651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83175" y="388938"/>
            <a:ext cx="7269163" cy="83216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50875" y="2039938"/>
            <a:ext cx="4276725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47938" y="6826250"/>
            <a:ext cx="7802562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547938" y="871538"/>
            <a:ext cx="7802562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547938" y="7632700"/>
            <a:ext cx="7802562" cy="114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50875" y="2274888"/>
            <a:ext cx="11701463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9428163" y="2274888"/>
            <a:ext cx="2924175" cy="67913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50875" y="2274888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27113" y="6265863"/>
            <a:ext cx="11052175" cy="193833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2175" cy="213201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50875" y="2282825"/>
            <a:ext cx="5773738" cy="6434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77013" y="2282825"/>
            <a:ext cx="5775325" cy="6434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1463" cy="16256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8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6750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6750" cy="5618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6725" cy="1651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83175" y="388938"/>
            <a:ext cx="7269163" cy="8321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50875" y="2039938"/>
            <a:ext cx="4276725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47938" y="6826250"/>
            <a:ext cx="7802562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547938" y="871538"/>
            <a:ext cx="7802562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2547938" y="7632700"/>
            <a:ext cx="7802562" cy="1144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50875" y="388938"/>
            <a:ext cx="11701463" cy="1627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Klepněte pro úpravu formátu titulního textu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0875" y="2282825"/>
            <a:ext cx="11701463" cy="6434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Klepněte pro úpravu formátu textu osnovy</a:t>
            </a:r>
          </a:p>
          <a:p>
            <a:pPr lvl="1"/>
            <a:r>
              <a:rPr lang="en-GB"/>
              <a:t>Druhá úroveň</a:t>
            </a:r>
          </a:p>
          <a:p>
            <a:pPr lvl="2"/>
            <a:r>
              <a:rPr lang="en-GB"/>
              <a:t>Třetí úroveň</a:t>
            </a:r>
          </a:p>
          <a:p>
            <a:pPr lvl="3"/>
            <a:r>
              <a:rPr lang="en-GB"/>
              <a:t>Čtvrtá úroveň osnovy</a:t>
            </a:r>
          </a:p>
          <a:p>
            <a:pPr lvl="4"/>
            <a:r>
              <a:rPr lang="en-GB"/>
              <a:t>Pátá úroveň osnovy</a:t>
            </a:r>
          </a:p>
          <a:p>
            <a:pPr lvl="4"/>
            <a:r>
              <a:rPr lang="en-GB"/>
              <a:t>Šestá úroveň</a:t>
            </a:r>
          </a:p>
          <a:p>
            <a:pPr lvl="4"/>
            <a:r>
              <a:rPr lang="en-GB"/>
              <a:t>Sedmá úroveň</a:t>
            </a:r>
          </a:p>
          <a:p>
            <a:pPr lvl="4"/>
            <a:r>
              <a:rPr lang="en-GB"/>
              <a:t>Osmá úroveň textu</a:t>
            </a:r>
          </a:p>
          <a:p>
            <a:pPr lvl="4"/>
            <a:r>
              <a:rPr lang="en-GB"/>
              <a:t>Devátá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9pPr>
    </p:titleStyle>
    <p:bodyStyle>
      <a:lvl1pPr marL="342900" indent="-342900" algn="l" defTabSz="449263" rtl="0" eaLnBrk="0" fontAlgn="base" hangingPunct="0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2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3213" cy="1700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50760" tIns="50760" rIns="50760" bIns="5076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Klepněte pro úpravu formátu titulního textu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8400">
          <a:solidFill>
            <a:srgbClr val="000000"/>
          </a:solidFill>
          <a:latin typeface="Lucida Grande" charset="0"/>
          <a:ea typeface=".Aqua かな" charset="0"/>
          <a:cs typeface=".Aqua かな" charset="0"/>
        </a:defRPr>
      </a:lvl9pPr>
    </p:titleStyle>
    <p:bodyStyle>
      <a:lvl1pPr marL="342900" indent="-3429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3111500"/>
            <a:ext cx="2600000" cy="2476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4537070" y="3082865"/>
            <a:ext cx="7997083" cy="2527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cs-CZ" sz="4000" b="1" dirty="0">
                <a:solidFill>
                  <a:srgbClr val="5D5E60"/>
                </a:solidFill>
                <a:latin typeface="Calibri" panose="020F0502020204030204" pitchFamily="34" charset="0"/>
                <a:cs typeface="Arial" charset="0"/>
              </a:rPr>
              <a:t>Interní posouzení stavu kybernetické bezpečnosti </a:t>
            </a:r>
            <a:r>
              <a:rPr lang="cs-CZ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Arial" charset="0"/>
              </a:rPr>
              <a:t>pro</a:t>
            </a:r>
            <a:r>
              <a:rPr lang="cs-CZ" sz="4000" b="1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 </a:t>
            </a:r>
          </a:p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cs-CZ" sz="3600" b="1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ZOO Brno a stanice zájmových činností, </a:t>
            </a:r>
            <a:r>
              <a:rPr lang="cs-CZ" sz="3600" dirty="0">
                <a:solidFill>
                  <a:srgbClr val="C00000"/>
                </a:solidFill>
                <a:latin typeface="Calibri" panose="020F0502020204030204" pitchFamily="34" charset="0"/>
                <a:cs typeface="Arial" charset="0"/>
              </a:rPr>
              <a:t>příspěvková organizace</a:t>
            </a:r>
            <a:endParaRPr lang="cs-CZ" sz="3600" dirty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15364" name="Line 3"/>
          <p:cNvSpPr>
            <a:spLocks noChangeShapeType="1"/>
          </p:cNvSpPr>
          <p:nvPr/>
        </p:nvSpPr>
        <p:spPr bwMode="auto">
          <a:xfrm flipH="1">
            <a:off x="3975731" y="2715766"/>
            <a:ext cx="5595" cy="3261499"/>
          </a:xfrm>
          <a:prstGeom prst="line">
            <a:avLst/>
          </a:prstGeom>
          <a:noFill/>
          <a:ln w="38160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endParaRPr lang="cs-CZ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3354388" y="7972350"/>
            <a:ext cx="8432800" cy="10801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marL="179388" indent="-177800" algn="r">
              <a:lnSpc>
                <a:spcPct val="120000"/>
              </a:lnSpc>
              <a:buClrTx/>
              <a:buFontTx/>
              <a:buNone/>
              <a:tabLst>
                <a:tab pos="179388" algn="l"/>
                <a:tab pos="1093788" algn="l"/>
                <a:tab pos="2008188" algn="l"/>
                <a:tab pos="2922588" algn="l"/>
                <a:tab pos="3836988" algn="l"/>
                <a:tab pos="4751388" algn="l"/>
                <a:tab pos="5665788" algn="l"/>
                <a:tab pos="6580188" algn="l"/>
                <a:tab pos="7494588" algn="l"/>
                <a:tab pos="8408988" algn="l"/>
                <a:tab pos="9323388" algn="l"/>
                <a:tab pos="10237788" algn="l"/>
              </a:tabLst>
            </a:pPr>
            <a:endParaRPr lang="cs-CZ" sz="24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A840685A-375A-4D7A-A885-F5C1CB272610}"/>
              </a:ext>
            </a:extLst>
          </p:cNvPr>
          <p:cNvSpPr/>
          <p:nvPr/>
        </p:nvSpPr>
        <p:spPr bwMode="auto">
          <a:xfrm>
            <a:off x="-1" y="8867107"/>
            <a:ext cx="13003213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4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Technické sítě Brno, akciová společnost, Barvířská 5, 602 00 Brno, www.tsb.cz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CE65BFD7-A3C0-4D92-A0AE-D2AEFC4751DA}"/>
              </a:ext>
            </a:extLst>
          </p:cNvPr>
          <p:cNvSpPr/>
          <p:nvPr/>
        </p:nvSpPr>
        <p:spPr bwMode="auto">
          <a:xfrm>
            <a:off x="2901206" y="55245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cs-CZ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Souhrn strategických doporučení</a:t>
            </a:r>
            <a:endParaRPr lang="cs-CZ" sz="2800" dirty="0">
              <a:latin typeface="Calibri" panose="020F0502020204030204" pitchFamily="34" charset="0"/>
              <a:cs typeface="Arial Unicode MS" charset="0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601ECDBA-B0B4-4751-BCDC-5669E1D687F6}"/>
              </a:ext>
            </a:extLst>
          </p:cNvPr>
          <p:cNvSpPr txBox="1"/>
          <p:nvPr/>
        </p:nvSpPr>
        <p:spPr>
          <a:xfrm>
            <a:off x="2829198" y="1707654"/>
            <a:ext cx="10133633" cy="7386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Kybernetická bezpečnost musí být neoddělitelnou součástí celé ICT infrastruktury městské části a proto s ní musí být počítáno při návrhu a všech modernizacích. Zároveň musí být zajištěna personálně (zaměstnanec, služba).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Pouze antivirové systémy dnes rozhodně kybernetickou bezpečnost nezajistí.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IT musí řešit proaktivně, preventivně a plánovaně. Reaktivní hašení problémů může zvětšit problémy a usnadnit různé typy kybernetických útoků.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Lze zvažovat řešení prostřednictvím služeb </a:t>
            </a:r>
            <a:r>
              <a:rPr lang="cs-CZ" sz="2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IaaS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/</a:t>
            </a:r>
            <a:r>
              <a:rPr lang="cs-CZ" sz="2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PaaS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/</a:t>
            </a:r>
            <a:r>
              <a:rPr lang="cs-CZ" sz="2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Saas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kdy je serverová infrastruktura provozována jako pravidelně placená služba v profesionálních datových centrech. 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Díky využití služeb </a:t>
            </a:r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odpadá nutnost obnovy vlastního hardware 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  softwarových licencí. Toto zajišťuje v rámci služby poskytovatel. 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 využitím služeb odpadají některé další požadavky a s nimi spojené náklady, jako je EPS/EZS pro serverovnu/</a:t>
            </a:r>
            <a:r>
              <a:rPr lang="cs-CZ" sz="24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ny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Z pohledu financování se využití služeb promítne do </a:t>
            </a:r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provozních nákladů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nikoli do nákladů investičních.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5531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CE65BFD7-A3C0-4D92-A0AE-D2AEFC4751DA}"/>
              </a:ext>
            </a:extLst>
          </p:cNvPr>
          <p:cNvSpPr/>
          <p:nvPr/>
        </p:nvSpPr>
        <p:spPr bwMode="auto">
          <a:xfrm>
            <a:off x="2901206" y="55245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cs-CZ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Kontakty</a:t>
            </a:r>
            <a:endParaRPr lang="cs-CZ" sz="2800" dirty="0">
              <a:latin typeface="Calibri" panose="020F0502020204030204" pitchFamily="34" charset="0"/>
              <a:cs typeface="Arial Unicode MS" charset="0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601ECDBA-B0B4-4751-BCDC-5669E1D687F6}"/>
              </a:ext>
            </a:extLst>
          </p:cNvPr>
          <p:cNvSpPr txBox="1"/>
          <p:nvPr/>
        </p:nvSpPr>
        <p:spPr>
          <a:xfrm>
            <a:off x="2901206" y="1707654"/>
            <a:ext cx="10133633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Open Sans Condensed" panose="020B0806030504020204" pitchFamily="34" charset="0"/>
                <a:cs typeface="Calibri" panose="020F0502020204030204" pitchFamily="34" charset="0"/>
              </a:rPr>
              <a:t> </a:t>
            </a:r>
            <a:endParaRPr lang="cs-CZ" sz="2400" dirty="0">
              <a:solidFill>
                <a:srgbClr val="C00000"/>
              </a:solidFill>
              <a:latin typeface="Calibri" panose="020F0502020204030204" pitchFamily="34" charset="0"/>
              <a:ea typeface="Open Sans Condensed" panose="020B0806030504020204" pitchFamily="34" charset="0"/>
              <a:cs typeface="Calibri" panose="020F0502020204030204" pitchFamily="34" charset="0"/>
            </a:endParaRPr>
          </a:p>
          <a:p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Open Sans Condensed" panose="020B0806030504020204" pitchFamily="34" charset="0"/>
                <a:cs typeface="Calibri" panose="020F0502020204030204" pitchFamily="34" charset="0"/>
              </a:rPr>
              <a:t>Technické sítě Brno, akciová společnost</a:t>
            </a:r>
          </a:p>
          <a:p>
            <a:r>
              <a:rPr lang="cs-CZ" sz="2400" b="1" dirty="0">
                <a:solidFill>
                  <a:schemeClr val="tx1"/>
                </a:solidFill>
                <a:latin typeface="Calibri" panose="020F0502020204030204" pitchFamily="34" charset="0"/>
                <a:ea typeface="Open Sans Condensed" panose="020B0806030504020204" pitchFamily="34" charset="0"/>
                <a:cs typeface="Calibri" panose="020F0502020204030204" pitchFamily="34" charset="0"/>
              </a:rPr>
              <a:t>Odbor Kybernetické bezpečnosti</a:t>
            </a:r>
          </a:p>
          <a:p>
            <a:endParaRPr lang="cs-CZ" sz="2400" dirty="0">
              <a:solidFill>
                <a:srgbClr val="C00000"/>
              </a:solidFill>
              <a:latin typeface="Calibri" panose="020F0502020204030204" pitchFamily="34" charset="0"/>
              <a:ea typeface="Open Sans Condensed" panose="020B0806030504020204" pitchFamily="34" charset="0"/>
              <a:cs typeface="Calibri" panose="020F0502020204030204" pitchFamily="34" charset="0"/>
            </a:endParaRPr>
          </a:p>
          <a:p>
            <a:endParaRPr lang="cs-CZ" sz="2400" dirty="0">
              <a:solidFill>
                <a:srgbClr val="C00000"/>
              </a:solidFill>
              <a:latin typeface="Calibri" panose="020F0502020204030204" pitchFamily="34" charset="0"/>
              <a:ea typeface="Open Sans Condensed" panose="020B0806030504020204" pitchFamily="34" charset="0"/>
              <a:cs typeface="Calibri" panose="020F0502020204030204" pitchFamily="34" charset="0"/>
            </a:endParaRPr>
          </a:p>
          <a:p>
            <a:endParaRPr lang="cs-CZ" sz="2400" dirty="0">
              <a:solidFill>
                <a:srgbClr val="C00000"/>
              </a:solidFill>
              <a:latin typeface="Calibri" panose="020F0502020204030204" pitchFamily="34" charset="0"/>
              <a:ea typeface="Open Sans Condensed" panose="020B0806030504020204" pitchFamily="34" charset="0"/>
              <a:cs typeface="Calibri" panose="020F0502020204030204" pitchFamily="34" charset="0"/>
            </a:endParaRPr>
          </a:p>
          <a:p>
            <a:r>
              <a:rPr lang="cs-CZ" sz="2400" dirty="0">
                <a:solidFill>
                  <a:srgbClr val="C00000"/>
                </a:solidFill>
                <a:latin typeface="Calibri" panose="020F0502020204030204" pitchFamily="34" charset="0"/>
                <a:ea typeface="Open Sans Condensed" panose="020B0806030504020204" pitchFamily="34" charset="0"/>
                <a:cs typeface="Calibri" panose="020F0502020204030204" pitchFamily="34" charset="0"/>
              </a:rPr>
              <a:t>Bc. Roman Veselý, 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Open Sans Condensed Light" panose="020B0306030504020204" pitchFamily="34" charset="0"/>
                <a:cs typeface="Calibri" panose="020F0502020204030204" pitchFamily="34" charset="0"/>
              </a:rPr>
              <a:t>vedoucí odboru kybernetické bezpečnosti,</a:t>
            </a:r>
          </a:p>
          <a:p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Open Sans Condensed Light" panose="020B0306030504020204" pitchFamily="34" charset="0"/>
                <a:cs typeface="Calibri" panose="020F0502020204030204" pitchFamily="34" charset="0"/>
              </a:rPr>
              <a:t>734 238 865, vesely@tsb.cz </a:t>
            </a:r>
          </a:p>
          <a:p>
            <a:endParaRPr lang="cs-CZ" sz="2400" dirty="0">
              <a:solidFill>
                <a:srgbClr val="C00000"/>
              </a:solidFill>
              <a:latin typeface="Calibri" panose="020F0502020204030204" pitchFamily="34" charset="0"/>
              <a:ea typeface="Open Sans Condensed" panose="020B0806030504020204" pitchFamily="34" charset="0"/>
              <a:cs typeface="Calibri" panose="020F0502020204030204" pitchFamily="34" charset="0"/>
            </a:endParaRPr>
          </a:p>
          <a:p>
            <a:r>
              <a:rPr lang="cs-CZ" sz="2400" dirty="0">
                <a:solidFill>
                  <a:srgbClr val="C00000"/>
                </a:solidFill>
                <a:latin typeface="Calibri" panose="020F0502020204030204" pitchFamily="34" charset="0"/>
                <a:ea typeface="Open Sans Condensed" panose="020B0806030504020204" pitchFamily="34" charset="0"/>
                <a:cs typeface="Calibri" panose="020F0502020204030204" pitchFamily="34" charset="0"/>
              </a:rPr>
              <a:t>Ing. Robert Schindler, MSc., </a:t>
            </a:r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Open Sans Condensed Light" panose="020B0306030504020204" pitchFamily="34" charset="0"/>
                <a:cs typeface="Calibri" panose="020F0502020204030204" pitchFamily="34" charset="0"/>
              </a:rPr>
              <a:t>architekt kybernetické bezpečnosti,</a:t>
            </a:r>
          </a:p>
          <a:p>
            <a:r>
              <a:rPr lang="cs-CZ" sz="2400" dirty="0">
                <a:solidFill>
                  <a:schemeClr val="tx1"/>
                </a:solidFill>
                <a:latin typeface="Calibri" panose="020F0502020204030204" pitchFamily="34" charset="0"/>
                <a:ea typeface="Open Sans Condensed Light" panose="020B0306030504020204" pitchFamily="34" charset="0"/>
                <a:cs typeface="Calibri" panose="020F0502020204030204" pitchFamily="34" charset="0"/>
              </a:rPr>
              <a:t>602 625 123, schindler@tsb.cz</a:t>
            </a:r>
          </a:p>
          <a:p>
            <a:endParaRPr lang="cs-CZ" sz="2400" dirty="0">
              <a:solidFill>
                <a:schemeClr val="tx1"/>
              </a:solidFill>
              <a:latin typeface="Calibri" panose="020F0502020204030204" pitchFamily="34" charset="0"/>
              <a:ea typeface="Open Sans Condensed Light" panose="020B0306030504020204" pitchFamily="34" charset="0"/>
              <a:cs typeface="Calibri" panose="020F0502020204030204" pitchFamily="34" charset="0"/>
            </a:endParaRPr>
          </a:p>
          <a:p>
            <a:endParaRPr lang="cs-CZ" sz="2400" dirty="0">
              <a:solidFill>
                <a:schemeClr val="tx1"/>
              </a:solidFill>
              <a:latin typeface="Calibri" panose="020F0502020204030204" pitchFamily="34" charset="0"/>
              <a:ea typeface="Open Sans Condensed Light" panose="020B030603050402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2861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942" y="4077816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ED1B07B0-01F4-499C-8B46-A0A22DD23A6E}"/>
              </a:ext>
            </a:extLst>
          </p:cNvPr>
          <p:cNvSpPr/>
          <p:nvPr/>
        </p:nvSpPr>
        <p:spPr bwMode="auto">
          <a:xfrm>
            <a:off x="2901206" y="4515966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cs-CZ" sz="2800" dirty="0">
                <a:latin typeface="Calibri" panose="020F0502020204030204" pitchFamily="34" charset="0"/>
                <a:cs typeface="Arial Unicode MS" charset="0"/>
              </a:rPr>
              <a:t>Děkujeme za pozornost</a:t>
            </a:r>
            <a:endParaRPr kumimoji="0" lang="cs-CZ" sz="28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353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3910013" y="831850"/>
            <a:ext cx="7750175" cy="44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cs-CZ" sz="2400" b="1" dirty="0">
              <a:solidFill>
                <a:srgbClr val="000000"/>
              </a:solidFill>
              <a:latin typeface="Arial Bold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52F3437-4AA0-494F-B56D-1756A1485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0012" y="808831"/>
            <a:ext cx="7750175" cy="44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cs-CZ" sz="2400" b="1" dirty="0">
                <a:latin typeface="Arial Bold" charset="0"/>
              </a:rPr>
              <a:t>Východiska pro posouzení kybernetické bezpečnosti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7B5A0F3C-4619-40F8-B229-D05937FA06DF}"/>
              </a:ext>
            </a:extLst>
          </p:cNvPr>
          <p:cNvSpPr/>
          <p:nvPr/>
        </p:nvSpPr>
        <p:spPr>
          <a:xfrm>
            <a:off x="2901206" y="2021378"/>
            <a:ext cx="9433048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endParaRPr lang="en-US" sz="2400" b="1" dirty="0">
              <a:solidFill>
                <a:srgbClr val="C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cs-CZ" sz="24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Posouzení stavu KB</a:t>
            </a:r>
          </a:p>
          <a:p>
            <a:pPr marL="342900" indent="-342900" algn="just">
              <a:spcAft>
                <a:spcPts val="180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Provedení analýzy podle metodického materiálu NÚKIB – </a:t>
            </a:r>
            <a:r>
              <a:rPr lang="cs-CZ" sz="2400" b="1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Bezpečnostní doporučení NÚKIB pro administrátory 4.0.</a:t>
            </a:r>
          </a:p>
          <a:p>
            <a:pPr marL="342900" indent="-342900" algn="just">
              <a:spcAft>
                <a:spcPts val="180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Metodický materiál NÚKIB byl v TSB podrobněji rozpracován do hodnotícího dokumentu včetně checklistu.</a:t>
            </a:r>
          </a:p>
          <a:p>
            <a:pPr marL="342900" indent="-342900" algn="just">
              <a:spcAft>
                <a:spcPts val="180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Char char="•"/>
            </a:pPr>
            <a:endParaRPr lang="cs-CZ" sz="24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1200"/>
              </a:spcAft>
              <a:buClr>
                <a:srgbClr val="C00000"/>
              </a:buClr>
              <a:buSzPct val="150000"/>
            </a:pPr>
            <a:r>
              <a:rPr lang="cs-CZ" sz="2400" b="1" dirty="0">
                <a:solidFill>
                  <a:srgbClr val="C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Provedení interního testování technických zranitelností </a:t>
            </a:r>
          </a:p>
          <a:p>
            <a:pPr marL="342900" indent="-342900" algn="just">
              <a:spcAft>
                <a:spcPts val="120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Zapojení testovací sondy TSB do interní infrastruktury organizace.</a:t>
            </a:r>
          </a:p>
          <a:p>
            <a:pPr marL="342900" indent="-342900" algn="just">
              <a:spcAft>
                <a:spcPts val="1200"/>
              </a:spcAft>
              <a:buClr>
                <a:srgbClr val="C00000"/>
              </a:buClr>
              <a:buSzPct val="150000"/>
              <a:buFont typeface="Arial" panose="020B0604020202020204" pitchFamily="34" charset="0"/>
              <a:buChar char="•"/>
            </a:pPr>
            <a:r>
              <a:rPr lang="cs-CZ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Testování interních IP rozsahů pomocí </a:t>
            </a:r>
            <a:r>
              <a:rPr lang="en-US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cs-CZ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á</a:t>
            </a:r>
            <a:r>
              <a:rPr lang="en-US" sz="2400" dirty="0" err="1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stroje</a:t>
            </a:r>
            <a:r>
              <a:rPr lang="en-US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OpenVAS od </a:t>
            </a:r>
            <a:r>
              <a:rPr lang="cs-CZ" sz="2400" dirty="0" err="1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Greenbone</a:t>
            </a:r>
            <a:r>
              <a:rPr lang="cs-CZ" sz="2400" dirty="0">
                <a:solidFill>
                  <a:srgbClr val="5D5E6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6DAA8062-1301-4FE3-9AFA-0563A7ECEC4C}"/>
              </a:ext>
            </a:extLst>
          </p:cNvPr>
          <p:cNvSpPr/>
          <p:nvPr/>
        </p:nvSpPr>
        <p:spPr bwMode="auto">
          <a:xfrm>
            <a:off x="2901206" y="549714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Východiska pro posouzení stavu kybernetické bezpečnosti</a:t>
            </a:r>
          </a:p>
        </p:txBody>
      </p:sp>
      <p:pic>
        <p:nvPicPr>
          <p:cNvPr id="1026" name="Picture 2" descr="Výsledek obrázku pro Greenbone">
            <a:extLst>
              <a:ext uri="{FF2B5EF4-FFF2-40B4-BE49-F238E27FC236}">
                <a16:creationId xmlns:a16="http://schemas.microsoft.com/office/drawing/2014/main" id="{564AC651-2465-4D34-9EFB-EFBBED2D9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141" y="8443834"/>
            <a:ext cx="1240782" cy="117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ýsledek obrázku pro OpenVAS">
            <a:extLst>
              <a:ext uri="{FF2B5EF4-FFF2-40B4-BE49-F238E27FC236}">
                <a16:creationId xmlns:a16="http://schemas.microsoft.com/office/drawing/2014/main" id="{9C044FE4-A6A8-4E5D-A666-CEE4D2069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179" y="8675616"/>
            <a:ext cx="2483897" cy="93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7B1FF9B6-91C4-402D-8BCB-9022A53B5A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4145" y="8810570"/>
            <a:ext cx="3131969" cy="66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48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3910013" y="831850"/>
            <a:ext cx="7750175" cy="44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cs-CZ" sz="2400" b="1" dirty="0">
              <a:solidFill>
                <a:srgbClr val="000000"/>
              </a:solidFill>
              <a:latin typeface="Arial Bold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52F3437-4AA0-494F-B56D-1756A1485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0012" y="808831"/>
            <a:ext cx="7750175" cy="44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cs-CZ" sz="2400" b="1" dirty="0">
                <a:latin typeface="Arial Bold" charset="0"/>
              </a:rPr>
              <a:t>Východiska pro posouzení kybernetické bezpečnosti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6DAA8062-1301-4FE3-9AFA-0563A7ECEC4C}"/>
              </a:ext>
            </a:extLst>
          </p:cNvPr>
          <p:cNvSpPr/>
          <p:nvPr/>
        </p:nvSpPr>
        <p:spPr bwMode="auto">
          <a:xfrm>
            <a:off x="2901206" y="549714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Východiska pro posouzení stavu kybernetické bezpečnosti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C4B361B6-8E7D-4927-8DB8-E0E5E5DC6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1206" y="2211710"/>
            <a:ext cx="10104029" cy="710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987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3910013" y="831850"/>
            <a:ext cx="7750175" cy="44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cs-CZ" sz="2400" b="1" dirty="0">
              <a:solidFill>
                <a:srgbClr val="000000"/>
              </a:solidFill>
              <a:latin typeface="Arial Bold" charset="0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0C6530B6-7FFA-469D-A567-31B1A3E2E498}"/>
              </a:ext>
            </a:extLst>
          </p:cNvPr>
          <p:cNvSpPr/>
          <p:nvPr/>
        </p:nvSpPr>
        <p:spPr bwMode="auto">
          <a:xfrm>
            <a:off x="2901206" y="257175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Zjištění - oblast INFRASTRUKTURA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100684E6-C9BB-4FDA-A616-F6F458D1499F}"/>
              </a:ext>
            </a:extLst>
          </p:cNvPr>
          <p:cNvSpPr/>
          <p:nvPr/>
        </p:nvSpPr>
        <p:spPr bwMode="auto">
          <a:xfrm>
            <a:off x="2901205" y="386715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Zjištění - oblast UŽIVATELÉ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612B1466-5630-48BB-B146-94E87D99EA93}"/>
              </a:ext>
            </a:extLst>
          </p:cNvPr>
          <p:cNvSpPr/>
          <p:nvPr/>
        </p:nvSpPr>
        <p:spPr bwMode="auto">
          <a:xfrm>
            <a:off x="2931842" y="516255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Zjištění - oblast STANICE a SERVERY</a:t>
            </a:r>
          </a:p>
        </p:txBody>
      </p:sp>
      <p:pic>
        <p:nvPicPr>
          <p:cNvPr id="10" name="Obrázek 9" descr="Obsah obrázku kreslení&#10;&#10;Popis byl vytvořen automaticky">
            <a:extLst>
              <a:ext uri="{FF2B5EF4-FFF2-40B4-BE49-F238E27FC236}">
                <a16:creationId xmlns:a16="http://schemas.microsoft.com/office/drawing/2014/main" id="{E5583CE2-4E2A-472D-B1E3-0019406C70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773" y="2568411"/>
            <a:ext cx="914400" cy="914400"/>
          </a:xfrm>
          <a:prstGeom prst="rect">
            <a:avLst/>
          </a:prstGeom>
        </p:spPr>
      </p:pic>
      <p:pic>
        <p:nvPicPr>
          <p:cNvPr id="11" name="Obrázek 10" descr="Obsah obrázku kreslení&#10;&#10;Popis byl vytvořen automaticky">
            <a:extLst>
              <a:ext uri="{FF2B5EF4-FFF2-40B4-BE49-F238E27FC236}">
                <a16:creationId xmlns:a16="http://schemas.microsoft.com/office/drawing/2014/main" id="{DDDED4D7-EF88-4914-8A91-C66E1A8F60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363" y="3867150"/>
            <a:ext cx="914400" cy="914400"/>
          </a:xfrm>
          <a:prstGeom prst="rect">
            <a:avLst/>
          </a:prstGeom>
        </p:spPr>
      </p:pic>
      <p:pic>
        <p:nvPicPr>
          <p:cNvPr id="12" name="Obrázek 11" descr="Obsah obrázku kreslení&#10;&#10;Popis byl vytvořen automaticky">
            <a:extLst>
              <a:ext uri="{FF2B5EF4-FFF2-40B4-BE49-F238E27FC236}">
                <a16:creationId xmlns:a16="http://schemas.microsoft.com/office/drawing/2014/main" id="{DA3A85A7-A98C-440F-9FAD-A2679D6BD6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363" y="516255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650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3910013" y="831850"/>
            <a:ext cx="7750175" cy="44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cs-CZ" sz="2400" b="1" dirty="0">
              <a:solidFill>
                <a:srgbClr val="000000"/>
              </a:solidFill>
              <a:latin typeface="Arial Bold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66067B0E-D0C5-41CE-AB83-205AF8A3F082}"/>
              </a:ext>
            </a:extLst>
          </p:cNvPr>
          <p:cNvSpPr/>
          <p:nvPr/>
        </p:nvSpPr>
        <p:spPr bwMode="auto">
          <a:xfrm>
            <a:off x="2901206" y="59690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Zjištění - oblast INFRASTRUKTURA</a:t>
            </a:r>
          </a:p>
        </p:txBody>
      </p:sp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6538B481-786C-4075-920D-2E4CFC4E09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041956"/>
              </p:ext>
            </p:extLst>
          </p:nvPr>
        </p:nvGraphicFramePr>
        <p:xfrm>
          <a:off x="2901206" y="2139702"/>
          <a:ext cx="10102009" cy="61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88973">
                  <a:extLst>
                    <a:ext uri="{9D8B030D-6E8A-4147-A177-3AD203B41FA5}">
                      <a16:colId xmlns:a16="http://schemas.microsoft.com/office/drawing/2014/main" val="3847138024"/>
                    </a:ext>
                  </a:extLst>
                </a:gridCol>
                <a:gridCol w="1378259">
                  <a:extLst>
                    <a:ext uri="{9D8B030D-6E8A-4147-A177-3AD203B41FA5}">
                      <a16:colId xmlns:a16="http://schemas.microsoft.com/office/drawing/2014/main" val="672975843"/>
                    </a:ext>
                  </a:extLst>
                </a:gridCol>
                <a:gridCol w="1378259">
                  <a:extLst>
                    <a:ext uri="{9D8B030D-6E8A-4147-A177-3AD203B41FA5}">
                      <a16:colId xmlns:a16="http://schemas.microsoft.com/office/drawing/2014/main" val="2760478991"/>
                    </a:ext>
                  </a:extLst>
                </a:gridCol>
                <a:gridCol w="1378259">
                  <a:extLst>
                    <a:ext uri="{9D8B030D-6E8A-4147-A177-3AD203B41FA5}">
                      <a16:colId xmlns:a16="http://schemas.microsoft.com/office/drawing/2014/main" val="3490645816"/>
                    </a:ext>
                  </a:extLst>
                </a:gridCol>
                <a:gridCol w="1378259">
                  <a:extLst>
                    <a:ext uri="{9D8B030D-6E8A-4147-A177-3AD203B41FA5}">
                      <a16:colId xmlns:a16="http://schemas.microsoft.com/office/drawing/2014/main" val="57090144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Síťová infrastruktura</a:t>
                      </a:r>
                      <a:endParaRPr lang="cs-CZ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Částečně 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Nesplněno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Nerelevantní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6822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Segmentace sítě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15652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Firewall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969031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u="none" strike="noStrike" dirty="0">
                          <a:effectLst/>
                        </a:rPr>
                        <a:t>Blokování škodlivých IP adres a domén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79798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Nasazení IDS/IPS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6634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Analýza síťového provozu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5497252"/>
                  </a:ext>
                </a:extLst>
              </a:tr>
              <a:tr h="36024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Uchování záznamů o síťovém provozu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218794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Kontrola příchozích e-mailů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96737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Šifrované spojení mezi poštovními servery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47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u="none" strike="noStrike">
                          <a:effectLst/>
                        </a:rPr>
                        <a:t>Automatizovaná analýza obsahu e-mailu a webu</a:t>
                      </a:r>
                      <a:endParaRPr lang="pt-BR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074452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Povolení služeb na firewallu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5762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Používané certifikáty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17414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Logování událostí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22669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Jednoduché doménové názvy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91033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>
                          <a:effectLst/>
                        </a:rPr>
                        <a:t>Whitelisting webových domén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01671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>
                          <a:effectLst/>
                        </a:rPr>
                        <a:t>Anti-DDoS technologie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06145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0" u="none" strike="noStrike" dirty="0" err="1">
                          <a:effectLst/>
                        </a:rPr>
                        <a:t>Disaster</a:t>
                      </a:r>
                      <a:r>
                        <a:rPr lang="cs-CZ" sz="1400" b="0" u="none" strike="noStrike" dirty="0">
                          <a:effectLst/>
                        </a:rPr>
                        <a:t> </a:t>
                      </a:r>
                      <a:r>
                        <a:rPr lang="cs-CZ" sz="1400" b="0" u="none" strike="noStrike" dirty="0" err="1">
                          <a:effectLst/>
                        </a:rPr>
                        <a:t>recovery</a:t>
                      </a:r>
                      <a:r>
                        <a:rPr lang="cs-CZ" sz="1400" b="0" u="none" strike="noStrike" dirty="0">
                          <a:effectLst/>
                        </a:rPr>
                        <a:t> </a:t>
                      </a:r>
                      <a:r>
                        <a:rPr lang="cs-CZ" sz="1400" b="0" u="none" strike="noStrike" dirty="0" err="1">
                          <a:effectLst/>
                        </a:rPr>
                        <a:t>plan</a:t>
                      </a:r>
                      <a:r>
                        <a:rPr lang="cs-CZ" sz="1400" b="0" u="none" strike="noStrike" dirty="0">
                          <a:effectLst/>
                        </a:rPr>
                        <a:t> (DRP)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439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336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3910013" y="831850"/>
            <a:ext cx="7750175" cy="44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cs-CZ" sz="2400" b="1" dirty="0">
              <a:solidFill>
                <a:srgbClr val="000000"/>
              </a:solidFill>
              <a:latin typeface="Arial Bold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9E2B2E58-D6D5-4566-8E9E-3B9A39E325AE}"/>
              </a:ext>
            </a:extLst>
          </p:cNvPr>
          <p:cNvSpPr/>
          <p:nvPr/>
        </p:nvSpPr>
        <p:spPr bwMode="auto">
          <a:xfrm>
            <a:off x="2901206" y="59690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Zjištění - oblast UŽIVATELÉ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A57A4102-5958-4F00-806A-23A6102B6A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902417"/>
              </p:ext>
            </p:extLst>
          </p:nvPr>
        </p:nvGraphicFramePr>
        <p:xfrm>
          <a:off x="2901206" y="2139702"/>
          <a:ext cx="10102005" cy="288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53453">
                  <a:extLst>
                    <a:ext uri="{9D8B030D-6E8A-4147-A177-3AD203B41FA5}">
                      <a16:colId xmlns:a16="http://schemas.microsoft.com/office/drawing/2014/main" val="624758626"/>
                    </a:ext>
                  </a:extLst>
                </a:gridCol>
                <a:gridCol w="1387138">
                  <a:extLst>
                    <a:ext uri="{9D8B030D-6E8A-4147-A177-3AD203B41FA5}">
                      <a16:colId xmlns:a16="http://schemas.microsoft.com/office/drawing/2014/main" val="332346634"/>
                    </a:ext>
                  </a:extLst>
                </a:gridCol>
                <a:gridCol w="1387138">
                  <a:extLst>
                    <a:ext uri="{9D8B030D-6E8A-4147-A177-3AD203B41FA5}">
                      <a16:colId xmlns:a16="http://schemas.microsoft.com/office/drawing/2014/main" val="926412757"/>
                    </a:ext>
                  </a:extLst>
                </a:gridCol>
                <a:gridCol w="1387138">
                  <a:extLst>
                    <a:ext uri="{9D8B030D-6E8A-4147-A177-3AD203B41FA5}">
                      <a16:colId xmlns:a16="http://schemas.microsoft.com/office/drawing/2014/main" val="303128171"/>
                    </a:ext>
                  </a:extLst>
                </a:gridCol>
                <a:gridCol w="1387138">
                  <a:extLst>
                    <a:ext uri="{9D8B030D-6E8A-4147-A177-3AD203B41FA5}">
                      <a16:colId xmlns:a16="http://schemas.microsoft.com/office/drawing/2014/main" val="35716476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Uživatelé</a:t>
                      </a:r>
                      <a:endParaRPr lang="cs-CZ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Částečně 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Nesplněno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Nerelevantní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50262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Centrální správa uživatelů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cs-CZ" sz="20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93442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Vícefaktorová autentizace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3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44245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Oddělení administrátorských účtů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22417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Unikátní administrátorské účty pro každého správce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5034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Lokální administrátorské účty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659498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Silná hesla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48884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Kontrola uživatelských účtů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014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5579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3910013" y="831850"/>
            <a:ext cx="7750175" cy="444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cs-CZ" sz="2400" b="1" dirty="0">
              <a:solidFill>
                <a:srgbClr val="000000"/>
              </a:solidFill>
              <a:latin typeface="Arial Bold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F6A515F5-8E67-4ADA-8EFC-01AF403824D9}"/>
              </a:ext>
            </a:extLst>
          </p:cNvPr>
          <p:cNvSpPr/>
          <p:nvPr/>
        </p:nvSpPr>
        <p:spPr bwMode="auto">
          <a:xfrm>
            <a:off x="2901206" y="59690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cs-CZ" sz="280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Arial Unicode MS" charset="0"/>
              </a:rPr>
              <a:t>Zjištění - oblast STANICE a SERVERY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7CC09DBB-9A8D-449B-8B0E-8CC512B844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309274"/>
              </p:ext>
            </p:extLst>
          </p:nvPr>
        </p:nvGraphicFramePr>
        <p:xfrm>
          <a:off x="2901206" y="1746250"/>
          <a:ext cx="10102005" cy="795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88973">
                  <a:extLst>
                    <a:ext uri="{9D8B030D-6E8A-4147-A177-3AD203B41FA5}">
                      <a16:colId xmlns:a16="http://schemas.microsoft.com/office/drawing/2014/main" val="3971991509"/>
                    </a:ext>
                  </a:extLst>
                </a:gridCol>
                <a:gridCol w="1378258">
                  <a:extLst>
                    <a:ext uri="{9D8B030D-6E8A-4147-A177-3AD203B41FA5}">
                      <a16:colId xmlns:a16="http://schemas.microsoft.com/office/drawing/2014/main" val="383126539"/>
                    </a:ext>
                  </a:extLst>
                </a:gridCol>
                <a:gridCol w="1378258">
                  <a:extLst>
                    <a:ext uri="{9D8B030D-6E8A-4147-A177-3AD203B41FA5}">
                      <a16:colId xmlns:a16="http://schemas.microsoft.com/office/drawing/2014/main" val="479124404"/>
                    </a:ext>
                  </a:extLst>
                </a:gridCol>
                <a:gridCol w="1378258">
                  <a:extLst>
                    <a:ext uri="{9D8B030D-6E8A-4147-A177-3AD203B41FA5}">
                      <a16:colId xmlns:a16="http://schemas.microsoft.com/office/drawing/2014/main" val="2625135415"/>
                    </a:ext>
                  </a:extLst>
                </a:gridCol>
                <a:gridCol w="1378258">
                  <a:extLst>
                    <a:ext uri="{9D8B030D-6E8A-4147-A177-3AD203B41FA5}">
                      <a16:colId xmlns:a16="http://schemas.microsoft.com/office/drawing/2014/main" val="488135913"/>
                    </a:ext>
                  </a:extLst>
                </a:gridCol>
              </a:tblGrid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Stanice &amp; servery</a:t>
                      </a:r>
                      <a:endParaRPr lang="cs-CZ" sz="1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Částečně 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Nesplněno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Nerelevantní</a:t>
                      </a:r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02" marR="8302" marT="83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96558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Aktuální operační systém/y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2001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Aktuální software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31853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Nepoužívat nepodporované produkty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52299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Ověření identity aplikací a souborů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77351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Hardering konfigurace uživatelských aplikací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402213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Obecné preventivní mechanizmy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58545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u="none" strike="noStrike" dirty="0">
                          <a:effectLst/>
                        </a:rPr>
                        <a:t>IDS/IPS na koncových stanicích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1872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Logmanagement síťových událostí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296419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Content filtering e-mailů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77871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Zálohování dat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04884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Zaveďte standard operating enviroment (SOE)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3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05269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Zamezení přímému přístupu na internet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3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43049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Systém ochrany před škodlivým kódem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28211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Šifrujte disky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x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3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54607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Využívejte Trusted Platform Modul (TPM)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76125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Nastavte heslo UEFI/BIOS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x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3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6913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Vynucujte Secure boot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583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6319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Chraňte se před útoky na hesla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40797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Doporučení pro správu serveru pomocí SSH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595603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Hardering konfigurace serverových aplikací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471121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Přenosná média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77186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Omezení SMB A </a:t>
                      </a:r>
                      <a:r>
                        <a:rPr lang="cs-CZ" sz="1400" u="none" strike="noStrike" dirty="0" err="1">
                          <a:effectLst/>
                        </a:rPr>
                        <a:t>Netbiosu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188021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Chráněný režim na PC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A42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90319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VPN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>
                          <a:effectLst/>
                        </a:rPr>
                        <a:t> 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29633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Fyzická bezpečnost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E7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A4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effectLst/>
                        </a:rPr>
                        <a:t> 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5" marR="5985" marT="59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043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678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CE65BFD7-A3C0-4D92-A0AE-D2AEFC4751DA}"/>
              </a:ext>
            </a:extLst>
          </p:cNvPr>
          <p:cNvSpPr/>
          <p:nvPr/>
        </p:nvSpPr>
        <p:spPr bwMode="auto">
          <a:xfrm>
            <a:off x="2901206" y="55245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cs-CZ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Obecná opatření proti kybernetickým útokům</a:t>
            </a:r>
            <a:endParaRPr lang="cs-CZ" sz="2800" dirty="0">
              <a:latin typeface="Calibri" panose="020F0502020204030204" pitchFamily="34" charset="0"/>
              <a:cs typeface="Arial Unicode MS" charset="0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601ECDBA-B0B4-4751-BCDC-5669E1D687F6}"/>
              </a:ext>
            </a:extLst>
          </p:cNvPr>
          <p:cNvSpPr txBox="1"/>
          <p:nvPr/>
        </p:nvSpPr>
        <p:spPr>
          <a:xfrm>
            <a:off x="2837953" y="1851670"/>
            <a:ext cx="10133633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Efektivní obrana proti sofistikovaným cíleným útokům vyžaduje více vzájemně se doplňujících opatření, která pokrývají všechny z nastíněných  fází útoku.</a:t>
            </a:r>
          </a:p>
          <a:p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Může se jednat např. o následující technická i netechnická  opatření: </a:t>
            </a:r>
          </a:p>
          <a:p>
            <a:endParaRPr lang="cs-CZ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Segmentace sítě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omezení přístupu mezi segmenty a do internetu (firewall)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b="1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Zálohování klíčových dat 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konfigurací, minimálně 1 záloha nebo</a:t>
            </a:r>
            <a:r>
              <a:rPr lang="cs-CZ" sz="2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sz="2000" b="1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mimo LAN síť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Zálohy otestované 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zda z nich je možné obnovit infrastrukturu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b="1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Ochrana emailů (antispam) 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uživatelských stanic a vybraných serverů (antivir)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b="1" dirty="0">
                <a:solidFill>
                  <a:srgbClr val="F1750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Politika hesel 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(dostatečná složitost, neopakování hesel),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vícefaktorová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autentizace, správa privilegovaných účtů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b="1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Pravidelné skenování známých 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zranitelností (vulnerability management)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b="1" dirty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Pravidelná aktualizace systémů 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(patch management)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Monitorování a logování 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(centralizovaný systém – SIEM, bezpečnostní tým – SOC)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Ochrana citlivých dat (DLP)</a:t>
            </a: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Pravidelná školení uživatelů z oblasti počítačové bezpečnosti </a:t>
            </a:r>
          </a:p>
          <a:p>
            <a:pPr lvl="0">
              <a:buSzPts val="1000"/>
              <a:tabLst>
                <a:tab pos="457200" algn="l"/>
              </a:tabLst>
            </a:pPr>
            <a:endParaRPr lang="cs-CZ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22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" y="571500"/>
            <a:ext cx="1879600" cy="179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CE65BFD7-A3C0-4D92-A0AE-D2AEFC4751DA}"/>
              </a:ext>
            </a:extLst>
          </p:cNvPr>
          <p:cNvSpPr/>
          <p:nvPr/>
        </p:nvSpPr>
        <p:spPr bwMode="auto">
          <a:xfrm>
            <a:off x="2901206" y="552450"/>
            <a:ext cx="10102007" cy="9144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cs-CZ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Souhrn zjištění a doporučení</a:t>
            </a:r>
            <a:endParaRPr lang="cs-CZ" sz="2800" dirty="0">
              <a:latin typeface="Calibri" panose="020F0502020204030204" pitchFamily="34" charset="0"/>
              <a:cs typeface="Arial Unicode MS" charset="0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601ECDBA-B0B4-4751-BCDC-5669E1D687F6}"/>
              </a:ext>
            </a:extLst>
          </p:cNvPr>
          <p:cNvSpPr txBox="1"/>
          <p:nvPr/>
        </p:nvSpPr>
        <p:spPr>
          <a:xfrm>
            <a:off x="2837953" y="1851670"/>
            <a:ext cx="10133633" cy="7448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EOL (ukončení životního cyklu) operačního systému Windows Server 2012 proběhlo v říjnu 2018 s tím, že </a:t>
            </a:r>
            <a:r>
              <a:rPr lang="cs-CZ" sz="20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ukončení rozšířené podpory tohoto OS bylo v říjnu 2023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Je doporučeno plánovat obnovu OS co nejdříve to bude možné.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EOL (ukončení životního cyklu) serveru Microsoft SQL 2008 r2 proběhlo v proběhlo v červenci 2019.  </a:t>
            </a:r>
            <a:endParaRPr lang="cs-CZ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EOL (ukončení životního cyklu) serveru IIS 5.1 v proběhlo v dubnu 2014.  </a:t>
            </a:r>
          </a:p>
          <a:p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Určitě je maximálně vhodné zabývat se </a:t>
            </a:r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vytvořením a implementací politiky hesel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 ideálně v rámci úvah zabývat aplikací dvou popř. </a:t>
            </a:r>
            <a:r>
              <a:rPr lang="cs-CZ" sz="20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vícefaktorového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ověřování uživatelů, vhodné je to zejména u VPN a aplikací dostupných na veřejném Internetu.</a:t>
            </a:r>
            <a:endParaRPr lang="cs-CZ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Některá bezpečnostní opatření sice existují, ale </a:t>
            </a:r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nejsou formalizována 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do podoby závazných norem nebo doporučení.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Organizace by se měla zabývat zvýšením úrovně </a:t>
            </a:r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zabezpečení mobilních zařízení</a:t>
            </a:r>
            <a:r>
              <a:rPr lang="cs-CZ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, která opouštějí organizaci. I přesto že takovýchto zařízení je minimum, vhodné je z tohoto pohledu využívat alespoň funkce šifrování disků.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cs-CZ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cs-CZ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cs-CZ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5032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tiv sady Office">
  <a:themeElements>
    <a:clrScheme name="Motiv sady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ady Office">
      <a:majorFont>
        <a:latin typeface="Lucida Grande"/>
        <a:ea typeface=".Aqua かな"/>
        <a:cs typeface=".Aqua かな"/>
      </a:majorFont>
      <a:minorFont>
        <a:latin typeface="Lucida Grande"/>
        <a:ea typeface=".Aqua かな"/>
        <a:cs typeface=".Aqua かな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Lucida Grande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Lucida Grande" charset="0"/>
            <a:cs typeface="Arial Unicode MS" charset="0"/>
          </a:defRPr>
        </a:defPPr>
      </a:lstStyle>
    </a:lnDef>
  </a:objectDefaults>
  <a:extraClrSchemeLst>
    <a:extraClrScheme>
      <a:clrScheme name="Motiv sady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ady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Motiv sady Office">
  <a:themeElements>
    <a:clrScheme name="Motiv sady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otiv sady Office">
      <a:majorFont>
        <a:latin typeface="Lucida Grande"/>
        <a:ea typeface=".Aqua かな"/>
        <a:cs typeface=".Aqua かな"/>
      </a:majorFont>
      <a:minorFont>
        <a:latin typeface="Lucida Grande"/>
        <a:ea typeface=".Aqua かな"/>
        <a:cs typeface=".Aqua かな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Lucida Grande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Lucida Grande" charset="0"/>
            <a:cs typeface="Arial Unicode MS" charset="0"/>
          </a:defRPr>
        </a:defPPr>
      </a:lstStyle>
    </a:lnDef>
  </a:objectDefaults>
  <a:extraClrSchemeLst>
    <a:extraClrScheme>
      <a:clrScheme name="Motiv sady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tiv sady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tiv sady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25479</TotalTime>
  <Words>1015</Words>
  <Application>Microsoft Office PowerPoint</Application>
  <PresentationFormat>Vlastní</PresentationFormat>
  <Paragraphs>277</Paragraphs>
  <Slides>12</Slides>
  <Notes>12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12</vt:i4>
      </vt:variant>
    </vt:vector>
  </HeadingPairs>
  <TitlesOfParts>
    <vt:vector size="20" baseType="lpstr">
      <vt:lpstr>Arial</vt:lpstr>
      <vt:lpstr>Arial Bold</vt:lpstr>
      <vt:lpstr>Calibri</vt:lpstr>
      <vt:lpstr>Lucida Grande</vt:lpstr>
      <vt:lpstr>Symbol</vt:lpstr>
      <vt:lpstr>Times New Roman</vt:lpstr>
      <vt:lpstr>1_Motiv sady Office</vt:lpstr>
      <vt:lpstr>4_Motiv sady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Trcka Radek</dc:creator>
  <cp:lastModifiedBy>Vich Tomas</cp:lastModifiedBy>
  <cp:revision>427</cp:revision>
  <cp:lastPrinted>2019-04-02T07:32:58Z</cp:lastPrinted>
  <dcterms:created xsi:type="dcterms:W3CDTF">1601-01-01T00:00:00Z</dcterms:created>
  <dcterms:modified xsi:type="dcterms:W3CDTF">2025-06-25T05:41:02Z</dcterms:modified>
</cp:coreProperties>
</file>